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2" r:id="rId5"/>
    <p:sldId id="261" r:id="rId6"/>
    <p:sldId id="260" r:id="rId7"/>
    <p:sldId id="263" r:id="rId8"/>
    <p:sldId id="265" r:id="rId9"/>
    <p:sldId id="266" r:id="rId10"/>
    <p:sldId id="264" r:id="rId11"/>
    <p:sldId id="267" r:id="rId12"/>
    <p:sldId id="268" r:id="rId13"/>
    <p:sldId id="269" r:id="rId14"/>
    <p:sldId id="271" r:id="rId15"/>
    <p:sldId id="273" r:id="rId16"/>
    <p:sldId id="272" r:id="rId17"/>
    <p:sldId id="270" r:id="rId18"/>
    <p:sldId id="275" r:id="rId19"/>
    <p:sldId id="276" r:id="rId20"/>
    <p:sldId id="284" r:id="rId21"/>
    <p:sldId id="277" r:id="rId22"/>
    <p:sldId id="285" r:id="rId23"/>
    <p:sldId id="287" r:id="rId24"/>
    <p:sldId id="289" r:id="rId25"/>
    <p:sldId id="290" r:id="rId26"/>
    <p:sldId id="291" r:id="rId27"/>
    <p:sldId id="292" r:id="rId28"/>
    <p:sldId id="288" r:id="rId29"/>
    <p:sldId id="286" r:id="rId30"/>
    <p:sldId id="281" r:id="rId31"/>
    <p:sldId id="282" r:id="rId32"/>
    <p:sldId id="283" r:id="rId33"/>
    <p:sldId id="280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32" y="-3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69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915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45105" y="4869160"/>
            <a:ext cx="2903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전자 </a:t>
            </a:r>
            <a:r>
              <a:rPr lang="ko-KR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금</a:t>
            </a:r>
            <a:r>
              <a:rPr lang="ko-KR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융</a:t>
            </a:r>
            <a:r>
              <a:rPr lang="ko-KR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거래와</a:t>
            </a:r>
            <a:endParaRPr lang="en-US" altLang="ko-KR" sz="2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  <a:p>
            <a:r>
              <a:rPr lang="en-US" altLang="ko-KR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	 </a:t>
            </a:r>
            <a:r>
              <a:rPr lang="en-US" altLang="ko-KR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 </a:t>
            </a:r>
            <a:r>
              <a:rPr lang="ko-KR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관련된 </a:t>
            </a:r>
            <a:r>
              <a:rPr lang="ko-KR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법들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11760" y="4437112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금융실명거래 및 비밀보장에 관한 법률</a:t>
            </a:r>
          </a:p>
        </p:txBody>
      </p:sp>
      <p:pic>
        <p:nvPicPr>
          <p:cNvPr id="2050" name="Picture 2" descr="http://health.chosun.com/site/data/img_dir/2009/06/09/2009060901254_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742" y="366564"/>
            <a:ext cx="660073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50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45105" y="4869160"/>
            <a:ext cx="2903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전자 </a:t>
            </a:r>
            <a:r>
              <a:rPr lang="ko-KR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금</a:t>
            </a:r>
            <a:r>
              <a:rPr lang="ko-KR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융</a:t>
            </a:r>
            <a:r>
              <a:rPr lang="ko-KR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거래와</a:t>
            </a:r>
            <a:endParaRPr lang="en-US" altLang="ko-KR" sz="2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  <a:p>
            <a:r>
              <a:rPr lang="en-US" altLang="ko-KR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	 </a:t>
            </a:r>
            <a:r>
              <a:rPr lang="en-US" altLang="ko-KR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 </a:t>
            </a:r>
            <a:r>
              <a:rPr lang="ko-KR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관련된 </a:t>
            </a:r>
            <a:r>
              <a:rPr lang="ko-KR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법들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60816" y="443711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전자 </a:t>
            </a:r>
            <a:r>
              <a:rPr lang="ko-KR" altLang="en-US" dirty="0" err="1" smtClean="0">
                <a:latin typeface="Adobe 고딕 Std B" pitchFamily="34" charset="-127"/>
                <a:ea typeface="Adobe 고딕 Std B" pitchFamily="34" charset="-127"/>
              </a:rPr>
              <a:t>서명법</a:t>
            </a:r>
            <a:endParaRPr lang="en-US" altLang="ko-KR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3" name="Picture 2" descr="http://cfile8.uf.tistory.com/image/1262EF5050FCF0271FEF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72" y="209993"/>
            <a:ext cx="4715470" cy="415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06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45105" y="4869160"/>
            <a:ext cx="2903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전자 </a:t>
            </a:r>
            <a:r>
              <a:rPr lang="ko-KR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금</a:t>
            </a:r>
            <a:r>
              <a:rPr lang="ko-KR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융</a:t>
            </a:r>
            <a:r>
              <a:rPr lang="ko-KR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거래와</a:t>
            </a:r>
            <a:endParaRPr lang="en-US" altLang="ko-KR" sz="2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  <a:p>
            <a:r>
              <a:rPr lang="en-US" altLang="ko-KR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	 </a:t>
            </a:r>
            <a:r>
              <a:rPr lang="en-US" altLang="ko-KR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 </a:t>
            </a:r>
            <a:r>
              <a:rPr lang="ko-KR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관련된 </a:t>
            </a:r>
            <a:r>
              <a:rPr lang="ko-KR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법들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871" y="695366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/>
              <a:t>빨리 끝내기</a:t>
            </a:r>
            <a:endParaRPr lang="ko-KR" alt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3689718" y="3831766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/>
              <a:t>많이 배우기</a:t>
            </a:r>
            <a:endParaRPr lang="ko-KR" altLang="en-US" sz="4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692696"/>
            <a:ext cx="3317404" cy="2483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6" name="Picture 4" descr="http://cfile2.uf.tistory.com/image/0143C33E5146C2110D786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8" y="2277200"/>
            <a:ext cx="2468595" cy="230359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53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45105" y="4869160"/>
            <a:ext cx="2903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전자 </a:t>
            </a:r>
            <a:r>
              <a:rPr lang="ko-KR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금</a:t>
            </a:r>
            <a:r>
              <a:rPr lang="ko-KR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융</a:t>
            </a:r>
            <a:r>
              <a:rPr lang="ko-KR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거래와</a:t>
            </a:r>
            <a:endParaRPr lang="en-US" altLang="ko-KR" sz="2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  <a:p>
            <a:r>
              <a:rPr lang="en-US" altLang="ko-KR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	 </a:t>
            </a:r>
            <a:r>
              <a:rPr lang="en-US" altLang="ko-KR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 </a:t>
            </a:r>
            <a:r>
              <a:rPr lang="ko-KR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관련된 </a:t>
            </a:r>
            <a:r>
              <a:rPr lang="ko-KR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법들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7584" y="1798760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전자 문서와 전자거래 기본법</a:t>
            </a:r>
            <a:endParaRPr lang="ko-KR" altLang="en-US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3284984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전자 </a:t>
            </a:r>
            <a:r>
              <a:rPr lang="ko-KR" alt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서명법</a:t>
            </a:r>
            <a:endParaRPr lang="en-US" altLang="ko-KR" sz="32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584" y="1055648"/>
            <a:ext cx="7471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금융실명거래 및 비밀 보장에 관한 법률</a:t>
            </a:r>
            <a:endParaRPr lang="en-US" altLang="ko-KR" sz="32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584" y="2541872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전자 거래 </a:t>
            </a:r>
            <a:r>
              <a:rPr lang="ko-KR" alt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금융법</a:t>
            </a:r>
            <a:endParaRPr lang="en-US" altLang="ko-KR" sz="32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317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89035" y="1556792"/>
            <a:ext cx="69477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전자 금융거래와</a:t>
            </a:r>
            <a:endParaRPr lang="en-US" altLang="ko-KR" sz="72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  <a:p>
            <a:r>
              <a:rPr lang="en-US" altLang="ko-KR" sz="7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	</a:t>
            </a:r>
            <a:r>
              <a:rPr lang="en-US" altLang="ko-KR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		</a:t>
            </a:r>
            <a:r>
              <a:rPr lang="ko-KR" altLang="en-US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관련된 기관</a:t>
            </a:r>
            <a:endParaRPr lang="ko-KR" altLang="en-US" sz="7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313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45105" y="4869160"/>
            <a:ext cx="2831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전자 </a:t>
            </a:r>
            <a:r>
              <a:rPr lang="ko-KR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금</a:t>
            </a:r>
            <a:r>
              <a:rPr lang="ko-KR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융</a:t>
            </a:r>
            <a:r>
              <a:rPr lang="ko-KR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거래와</a:t>
            </a:r>
            <a:endParaRPr lang="en-US" altLang="ko-KR" sz="2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  <a:p>
            <a:r>
              <a:rPr lang="en-US" altLang="ko-KR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	 </a:t>
            </a:r>
            <a:r>
              <a:rPr lang="en-US" altLang="ko-KR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 </a:t>
            </a:r>
            <a:r>
              <a:rPr lang="ko-KR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관련된 기</a:t>
            </a:r>
            <a:r>
              <a:rPr lang="ko-KR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관</a:t>
            </a:r>
          </a:p>
        </p:txBody>
      </p:sp>
      <p:pic>
        <p:nvPicPr>
          <p:cNvPr id="3074" name="Picture 2" descr="http://www.anewsa.com/news_images/2012/04/17/mark/2012041711550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49"/>
          <a:stretch/>
        </p:blipFill>
        <p:spPr bwMode="auto">
          <a:xfrm>
            <a:off x="2344641" y="764704"/>
            <a:ext cx="4452930" cy="33956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90084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45105" y="4869160"/>
            <a:ext cx="2831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전자 </a:t>
            </a:r>
            <a:r>
              <a:rPr lang="ko-KR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금</a:t>
            </a:r>
            <a:r>
              <a:rPr lang="ko-KR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융</a:t>
            </a:r>
            <a:r>
              <a:rPr lang="ko-KR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거래와</a:t>
            </a:r>
            <a:endParaRPr lang="en-US" altLang="ko-KR" sz="2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  <a:p>
            <a:r>
              <a:rPr lang="en-US" altLang="ko-KR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	 </a:t>
            </a:r>
            <a:r>
              <a:rPr lang="en-US" altLang="ko-KR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 </a:t>
            </a:r>
            <a:r>
              <a:rPr lang="ko-KR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관련된 기</a:t>
            </a:r>
            <a:r>
              <a:rPr lang="ko-KR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관</a:t>
            </a:r>
          </a:p>
        </p:txBody>
      </p:sp>
      <p:pic>
        <p:nvPicPr>
          <p:cNvPr id="1026" name="Picture 2" descr="http://pds26.egloos.com/pds/201308/30/36/f0244336_52208fa6655d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330" y="996873"/>
            <a:ext cx="4817555" cy="32962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69894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http://img.etnews.com/photonews/1603/783241_20160317131033_588_0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006" y="548680"/>
            <a:ext cx="3724202" cy="3529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10" name="TextBox 9"/>
          <p:cNvSpPr txBox="1"/>
          <p:nvPr/>
        </p:nvSpPr>
        <p:spPr>
          <a:xfrm>
            <a:off x="5845105" y="4869160"/>
            <a:ext cx="2831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전자 </a:t>
            </a:r>
            <a:r>
              <a:rPr lang="ko-KR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금</a:t>
            </a:r>
            <a:r>
              <a:rPr lang="ko-KR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융</a:t>
            </a:r>
            <a:r>
              <a:rPr lang="ko-KR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거래와</a:t>
            </a:r>
            <a:endParaRPr lang="en-US" altLang="ko-KR" sz="2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  <a:p>
            <a:r>
              <a:rPr lang="en-US" altLang="ko-KR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	 </a:t>
            </a:r>
            <a:r>
              <a:rPr lang="en-US" altLang="ko-KR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 </a:t>
            </a:r>
            <a:r>
              <a:rPr lang="ko-KR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관련된 기</a:t>
            </a:r>
            <a:r>
              <a:rPr lang="ko-KR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관</a:t>
            </a:r>
          </a:p>
        </p:txBody>
      </p:sp>
    </p:spTree>
    <p:extLst>
      <p:ext uri="{BB962C8B-B14F-4D97-AF65-F5344CB8AC3E}">
        <p14:creationId xmlns:p14="http://schemas.microsoft.com/office/powerpoint/2010/main" val="207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98842" y="2060848"/>
            <a:ext cx="689483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금융권 보안 프로그램</a:t>
            </a:r>
            <a:endParaRPr lang="en-US" altLang="ko-KR" sz="72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  <a:p>
            <a:r>
              <a:rPr lang="en-US" altLang="ko-KR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	</a:t>
            </a:r>
            <a:r>
              <a:rPr lang="en-US" altLang="ko-KR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				</a:t>
            </a:r>
            <a:r>
              <a:rPr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(</a:t>
            </a:r>
            <a:r>
              <a:rPr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사용자기준</a:t>
            </a:r>
            <a:r>
              <a:rPr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)</a:t>
            </a:r>
            <a:endParaRPr lang="ko-KR" altLang="en-US" sz="7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80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20072" y="4869160"/>
            <a:ext cx="35413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금융권 보안 프로그램</a:t>
            </a:r>
            <a:endParaRPr lang="en-US" altLang="ko-KR" sz="36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  <a:p>
            <a:r>
              <a:rPr lang="en-US" altLang="ko-KR" sz="105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	</a:t>
            </a:r>
            <a:r>
              <a:rPr lang="en-US" altLang="ko-KR" sz="105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	</a:t>
            </a:r>
            <a:r>
              <a:rPr lang="en-US" altLang="ko-KR" sz="105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        </a:t>
            </a:r>
            <a:r>
              <a:rPr lang="en-US" altLang="ko-KR" sz="1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(</a:t>
            </a:r>
            <a:r>
              <a:rPr lang="ko-KR" altLang="en-US" sz="1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사용자기준</a:t>
            </a:r>
            <a:r>
              <a:rPr lang="en-US" altLang="ko-KR" sz="1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)</a:t>
            </a:r>
            <a:endParaRPr lang="ko-KR" alt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262433"/>
              </p:ext>
            </p:extLst>
          </p:nvPr>
        </p:nvGraphicFramePr>
        <p:xfrm>
          <a:off x="827584" y="908720"/>
          <a:ext cx="7344816" cy="29311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224136"/>
                <a:gridCol w="1224136"/>
                <a:gridCol w="1224136"/>
                <a:gridCol w="1224136"/>
                <a:gridCol w="1224136"/>
                <a:gridCol w="122413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고딕 Std B" pitchFamily="34" charset="-127"/>
                          <a:ea typeface="Adobe 고딕 Std B" pitchFamily="34" charset="-127"/>
                        </a:rPr>
                        <a:t>농협</a:t>
                      </a:r>
                      <a:endParaRPr lang="ko-KR" altLang="en-US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고딕 Std B" pitchFamily="34" charset="-127"/>
                          <a:ea typeface="Adobe 고딕 Std B" pitchFamily="34" charset="-127"/>
                        </a:rPr>
                        <a:t>우리은행</a:t>
                      </a:r>
                      <a:endParaRPr lang="ko-KR" altLang="en-US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고딕 Std B" pitchFamily="34" charset="-127"/>
                          <a:ea typeface="Adobe 고딕 Std B" pitchFamily="34" charset="-127"/>
                        </a:rPr>
                        <a:t>신한은행</a:t>
                      </a:r>
                      <a:endParaRPr lang="ko-KR" altLang="en-US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고딕 Std B" pitchFamily="34" charset="-127"/>
                          <a:ea typeface="Adobe 고딕 Std B" pitchFamily="34" charset="-127"/>
                        </a:rPr>
                        <a:t>기업은행</a:t>
                      </a:r>
                      <a:endParaRPr lang="ko-KR" altLang="en-US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고딕 Std B" pitchFamily="34" charset="-127"/>
                          <a:ea typeface="Adobe 고딕 Std B" pitchFamily="34" charset="-127"/>
                        </a:rPr>
                        <a:t>국민은행</a:t>
                      </a:r>
                      <a:endParaRPr lang="ko-KR" altLang="en-US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고딕 Std B" pitchFamily="34" charset="-127"/>
                          <a:ea typeface="Adobe 고딕 Std B" pitchFamily="34" charset="-127"/>
                        </a:rPr>
                        <a:t>하나은행</a:t>
                      </a:r>
                      <a:endParaRPr lang="ko-KR" altLang="en-US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itchFamily="34" charset="-127"/>
                          <a:ea typeface="Adobe 고딕 Std B" pitchFamily="34" charset="-127"/>
                        </a:rPr>
                        <a:t>INISAFE </a:t>
                      </a:r>
                      <a:r>
                        <a:rPr lang="en-US" altLang="ko-KR" sz="1200" dirty="0" err="1" smtClean="0">
                          <a:latin typeface="Adobe 고딕 Std B" pitchFamily="34" charset="-127"/>
                          <a:ea typeface="Adobe 고딕 Std B" pitchFamily="34" charset="-127"/>
                        </a:rPr>
                        <a:t>CrossWeb</a:t>
                      </a:r>
                      <a:r>
                        <a:rPr lang="en-US" altLang="ko-KR" sz="1200" dirty="0" smtClean="0">
                          <a:latin typeface="Adobe 고딕 Std B" pitchFamily="34" charset="-127"/>
                          <a:ea typeface="Adobe 고딕 Std B" pitchFamily="34" charset="-127"/>
                        </a:rPr>
                        <a:t> EX</a:t>
                      </a:r>
                      <a:endParaRPr lang="ko-KR" altLang="en-US" sz="1200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latin typeface="Adobe 고딕 Std B" pitchFamily="34" charset="-127"/>
                          <a:ea typeface="Adobe 고딕 Std B" pitchFamily="34" charset="-127"/>
                        </a:rPr>
                        <a:t>XecureWeb</a:t>
                      </a:r>
                      <a:endParaRPr lang="en-US" altLang="ko-KR" sz="1200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itchFamily="34" charset="-127"/>
                          <a:ea typeface="Adobe 고딕 Std B" pitchFamily="34" charset="-127"/>
                        </a:rPr>
                        <a:t>INISAFE </a:t>
                      </a:r>
                      <a:r>
                        <a:rPr lang="en-US" altLang="ko-KR" sz="1200" dirty="0" err="1" smtClean="0">
                          <a:latin typeface="Adobe 고딕 Std B" pitchFamily="34" charset="-127"/>
                          <a:ea typeface="Adobe 고딕 Std B" pitchFamily="34" charset="-127"/>
                        </a:rPr>
                        <a:t>CrossWeb</a:t>
                      </a:r>
                      <a:r>
                        <a:rPr lang="en-US" altLang="ko-KR" sz="1200" dirty="0" smtClean="0">
                          <a:latin typeface="Adobe 고딕 Std B" pitchFamily="34" charset="-127"/>
                          <a:ea typeface="Adobe 고딕 Std B" pitchFamily="34" charset="-127"/>
                        </a:rPr>
                        <a:t> EX</a:t>
                      </a:r>
                      <a:endParaRPr lang="en-US" altLang="ko-KR" sz="1200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latin typeface="Adobe 고딕 Std B" pitchFamily="34" charset="-127"/>
                          <a:ea typeface="Adobe 고딕 Std B" pitchFamily="34" charset="-127"/>
                        </a:rPr>
                        <a:t>XecureWeb</a:t>
                      </a:r>
                      <a:endParaRPr lang="en-US" altLang="ko-KR" sz="1200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latin typeface="Adobe 고딕 Std B" pitchFamily="34" charset="-127"/>
                          <a:ea typeface="Adobe 고딕 Std B" pitchFamily="34" charset="-127"/>
                        </a:rPr>
                        <a:t>WizIN-Delfino</a:t>
                      </a:r>
                      <a:r>
                        <a:rPr lang="en-US" altLang="ko-KR" sz="1200" dirty="0" smtClean="0">
                          <a:latin typeface="Adobe 고딕 Std B" pitchFamily="34" charset="-127"/>
                          <a:ea typeface="Adobe 고딕 Std B" pitchFamily="34" charset="-127"/>
                        </a:rPr>
                        <a:t> G3</a:t>
                      </a:r>
                    </a:p>
                    <a:p>
                      <a:pPr latinLnBrk="1"/>
                      <a:endParaRPr lang="ko-KR" altLang="en-US" sz="1200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itchFamily="34" charset="-127"/>
                          <a:ea typeface="Adobe 고딕 Std B" pitchFamily="34" charset="-127"/>
                        </a:rPr>
                        <a:t>MyV3</a:t>
                      </a:r>
                    </a:p>
                    <a:p>
                      <a:pPr latinLnBrk="1"/>
                      <a:endParaRPr lang="ko-KR" altLang="en-US" sz="1200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latin typeface="Adobe 고딕 Std B" pitchFamily="34" charset="-127"/>
                          <a:ea typeface="Adobe 고딕 Std B" pitchFamily="34" charset="-127"/>
                        </a:rPr>
                        <a:t>AhnLab</a:t>
                      </a:r>
                      <a:r>
                        <a:rPr lang="en-US" altLang="ko-KR" sz="1200" dirty="0" smtClean="0">
                          <a:latin typeface="Adobe 고딕 Std B" pitchFamily="34" charset="-127"/>
                          <a:ea typeface="Adobe 고딕 Std B" pitchFamily="34" charset="-127"/>
                        </a:rPr>
                        <a:t> Safe Transaction</a:t>
                      </a:r>
                    </a:p>
                    <a:p>
                      <a:pPr latinLnBrk="1"/>
                      <a:endParaRPr lang="ko-KR" altLang="en-US" sz="1200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itchFamily="34" charset="-127"/>
                          <a:ea typeface="Adobe 고딕 Std B" pitchFamily="34" charset="-127"/>
                        </a:rPr>
                        <a:t>AOS</a:t>
                      </a:r>
                    </a:p>
                    <a:p>
                      <a:pPr latinLnBrk="1"/>
                      <a:endParaRPr lang="ko-KR" altLang="en-US" sz="1200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itchFamily="34" charset="-127"/>
                          <a:ea typeface="Adobe 고딕 Std B" pitchFamily="34" charset="-127"/>
                        </a:rPr>
                        <a:t>AOS</a:t>
                      </a:r>
                    </a:p>
                    <a:p>
                      <a:pPr latinLnBrk="1"/>
                      <a:endParaRPr lang="ko-KR" altLang="en-US" sz="1200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latin typeface="Adobe 고딕 Std B" pitchFamily="34" charset="-127"/>
                          <a:ea typeface="Adobe 고딕 Std B" pitchFamily="34" charset="-127"/>
                        </a:rPr>
                        <a:t>Ahnlab</a:t>
                      </a:r>
                      <a:r>
                        <a:rPr lang="en-US" altLang="ko-KR" sz="1200" dirty="0" smtClean="0">
                          <a:latin typeface="Adobe 고딕 Std B" pitchFamily="34" charset="-127"/>
                          <a:ea typeface="Adobe 고딕 Std B" pitchFamily="34" charset="-127"/>
                        </a:rPr>
                        <a:t> Safe Transaction</a:t>
                      </a:r>
                    </a:p>
                    <a:p>
                      <a:pPr latinLnBrk="1"/>
                      <a:endParaRPr lang="ko-KR" altLang="en-US" sz="1200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latin typeface="Adobe 고딕 Std B" pitchFamily="34" charset="-127"/>
                          <a:ea typeface="Adobe 고딕 Std B" pitchFamily="34" charset="-127"/>
                        </a:rPr>
                        <a:t>MyFirewall</a:t>
                      </a:r>
                      <a:endParaRPr lang="en-US" altLang="ko-KR" sz="1200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latin typeface="Adobe 고딕 Std B" pitchFamily="34" charset="-127"/>
                          <a:ea typeface="Adobe 고딕 Std B" pitchFamily="34" charset="-127"/>
                        </a:rPr>
                        <a:t>TouchEnNxKey</a:t>
                      </a:r>
                      <a:endParaRPr lang="en-US" altLang="ko-KR" sz="1200" dirty="0" smtClean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latin typeface="Adobe 고딕 Std B" pitchFamily="34" charset="-127"/>
                          <a:ea typeface="Adobe 고딕 Std B" pitchFamily="34" charset="-127"/>
                        </a:rPr>
                        <a:t>TouchEnKey</a:t>
                      </a:r>
                      <a:endParaRPr lang="en-US" altLang="ko-KR" sz="1200" dirty="0" smtClean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itchFamily="34" charset="-127"/>
                          <a:ea typeface="Adobe 고딕 Std B" pitchFamily="34" charset="-127"/>
                        </a:rPr>
                        <a:t>Secure </a:t>
                      </a:r>
                      <a:r>
                        <a:rPr lang="en-US" altLang="ko-KR" sz="1200" dirty="0" err="1" smtClean="0">
                          <a:latin typeface="Adobe 고딕 Std B" pitchFamily="34" charset="-127"/>
                          <a:ea typeface="Adobe 고딕 Std B" pitchFamily="34" charset="-127"/>
                        </a:rPr>
                        <a:t>KeyStroke</a:t>
                      </a:r>
                      <a:endParaRPr lang="en-US" altLang="ko-KR" sz="1200" dirty="0" smtClean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itchFamily="34" charset="-127"/>
                          <a:ea typeface="Adobe 고딕 Std B" pitchFamily="34" charset="-127"/>
                        </a:rPr>
                        <a:t>Secure </a:t>
                      </a:r>
                      <a:r>
                        <a:rPr lang="en-US" altLang="ko-KR" sz="1200" dirty="0" err="1" smtClean="0">
                          <a:latin typeface="Adobe 고딕 Std B" pitchFamily="34" charset="-127"/>
                          <a:ea typeface="Adobe 고딕 Std B" pitchFamily="34" charset="-127"/>
                        </a:rPr>
                        <a:t>KeyStroke</a:t>
                      </a:r>
                      <a:endParaRPr lang="en-US" altLang="ko-KR" sz="1200" dirty="0" smtClean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itchFamily="34" charset="-127"/>
                          <a:ea typeface="Adobe 고딕 Std B" pitchFamily="34" charset="-127"/>
                        </a:rPr>
                        <a:t>INISAFE </a:t>
                      </a:r>
                      <a:r>
                        <a:rPr lang="en-US" altLang="ko-KR" sz="1200" dirty="0" err="1" smtClean="0">
                          <a:latin typeface="Adobe 고딕 Std B" pitchFamily="34" charset="-127"/>
                          <a:ea typeface="Adobe 고딕 Std B" pitchFamily="34" charset="-127"/>
                        </a:rPr>
                        <a:t>SandBox</a:t>
                      </a:r>
                      <a:endParaRPr lang="en-US" altLang="ko-KR" sz="1200" dirty="0" smtClean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latin typeface="Adobe 고딕 Std B" pitchFamily="34" charset="-127"/>
                          <a:ea typeface="Adobe 고딕 Std B" pitchFamily="34" charset="-127"/>
                        </a:rPr>
                        <a:t>IPinside</a:t>
                      </a:r>
                      <a:endParaRPr lang="en-US" altLang="ko-KR" sz="1200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latin typeface="Adobe 고딕 Std B" pitchFamily="34" charset="-127"/>
                          <a:ea typeface="Adobe 고딕 Std B" pitchFamily="34" charset="-127"/>
                        </a:rPr>
                        <a:t>nProtect</a:t>
                      </a:r>
                      <a:endParaRPr lang="en-US" altLang="ko-KR" sz="1200" dirty="0" smtClean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itchFamily="34" charset="-127"/>
                          <a:ea typeface="Adobe 고딕 Std B" pitchFamily="34" charset="-127"/>
                        </a:rPr>
                        <a:t>PNP4Web</a:t>
                      </a:r>
                      <a:endParaRPr lang="ko-KR" altLang="en-US" sz="1200" dirty="0"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11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07045" y="1772816"/>
            <a:ext cx="672812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쩐</a:t>
            </a:r>
            <a:r>
              <a:rPr lang="ko-KR" altLang="en-US" sz="72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이란</a:t>
            </a:r>
            <a:r>
              <a:rPr lang="ko-KR" altLang="en-US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 무엇인가</a:t>
            </a:r>
            <a:r>
              <a:rPr lang="en-US" altLang="ko-KR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?</a:t>
            </a:r>
            <a:endParaRPr lang="ko-KR" altLang="en-US" sz="7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79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20072" y="4869160"/>
            <a:ext cx="35413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금융권 보안 프로그램</a:t>
            </a:r>
            <a:endParaRPr lang="en-US" altLang="ko-KR" sz="36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  <a:p>
            <a:r>
              <a:rPr lang="en-US" altLang="ko-KR" sz="105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	</a:t>
            </a:r>
            <a:r>
              <a:rPr lang="en-US" altLang="ko-KR" sz="105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	</a:t>
            </a:r>
            <a:r>
              <a:rPr lang="en-US" altLang="ko-KR" sz="105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        </a:t>
            </a:r>
            <a:r>
              <a:rPr lang="en-US" altLang="ko-KR" sz="1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(</a:t>
            </a:r>
            <a:r>
              <a:rPr lang="ko-KR" altLang="en-US" sz="1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사용자기준</a:t>
            </a:r>
            <a:r>
              <a:rPr lang="en-US" altLang="ko-KR" sz="1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)</a:t>
            </a:r>
            <a:endParaRPr lang="ko-KR" alt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9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76" y="908720"/>
            <a:ext cx="7333039" cy="278458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20072" y="3933056"/>
            <a:ext cx="276710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전자 금융 거래법 제 </a:t>
            </a:r>
            <a:r>
              <a:rPr lang="en-US" altLang="ko-KR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9</a:t>
            </a:r>
            <a:r>
              <a:rPr lang="ko-KR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조</a:t>
            </a:r>
            <a:endParaRPr lang="ko-KR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1268760"/>
            <a:ext cx="2016224" cy="7200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051720" y="1556792"/>
            <a:ext cx="2016224" cy="7200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88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89447" y="2060847"/>
            <a:ext cx="41633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전자 서명</a:t>
            </a:r>
            <a:endParaRPr lang="en-US" altLang="ko-KR" sz="72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45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04248" y="5157192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전자 서명</a:t>
            </a:r>
            <a:endParaRPr lang="en-US" altLang="ko-KR" sz="32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</p:txBody>
      </p:sp>
      <p:pic>
        <p:nvPicPr>
          <p:cNvPr id="2050" name="Picture 2" descr="http://www.bruckedwards.com/sites/default/files/styles/header_image/public/publickey5.png?itok=52OfjXl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97" y="836712"/>
            <a:ext cx="6048947" cy="18269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995936" y="2852936"/>
            <a:ext cx="4536504" cy="2544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"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전자서명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"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이라 함은 서명자를 확인하고 서명자가 당해 전자문서에 서명을 하였음을 나타내는데 이용하기 위하여 당해 전자문서에 첨부되거나 논리적으로 결합된 전자적 형태의 정보를 말한다</a:t>
            </a: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- </a:t>
            </a:r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전자 </a:t>
            </a:r>
            <a:r>
              <a:rPr lang="ko-KR" altLang="en-US" dirty="0" err="1" smtClean="0">
                <a:latin typeface="Adobe 고딕 Std B" pitchFamily="34" charset="-127"/>
                <a:ea typeface="Adobe 고딕 Std B" pitchFamily="34" charset="-127"/>
              </a:rPr>
              <a:t>서명법</a:t>
            </a:r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 제</a:t>
            </a: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2</a:t>
            </a:r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조 </a:t>
            </a: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2</a:t>
            </a:r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항 </a:t>
            </a: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-</a:t>
            </a:r>
            <a:endParaRPr lang="ko-KR" altLang="en-US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04248" y="5157192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전자 서명</a:t>
            </a:r>
            <a:endParaRPr lang="en-US" altLang="ko-KR" sz="32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759" y="692696"/>
            <a:ext cx="6264696" cy="37962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531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04248" y="5157192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전자 서명</a:t>
            </a:r>
            <a:endParaRPr lang="en-US" altLang="ko-KR" sz="32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107" y="734236"/>
            <a:ext cx="6264000" cy="38468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671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04248" y="5157192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전자 서명</a:t>
            </a:r>
            <a:endParaRPr lang="en-US" altLang="ko-KR" sz="32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759" y="807789"/>
            <a:ext cx="6264696" cy="379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671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04248" y="5157192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전자 서명</a:t>
            </a:r>
            <a:endParaRPr lang="en-US" altLang="ko-KR" sz="32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163" y="772467"/>
            <a:ext cx="6265888" cy="379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671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04248" y="5157192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전자 서명</a:t>
            </a:r>
            <a:endParaRPr lang="en-US" altLang="ko-KR" sz="32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57301" y="1795691"/>
            <a:ext cx="60276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i="1" dirty="0" err="1" smtClean="0">
                <a:ln>
                  <a:solidFill>
                    <a:schemeClr val="bg1">
                      <a:lumMod val="85000"/>
                    </a:schemeClr>
                  </a:solidFill>
                </a:ln>
                <a:latin typeface="HanS CalliPunch" pitchFamily="2" charset="-127"/>
                <a:ea typeface="HanS CalliPunch" pitchFamily="2" charset="-127"/>
              </a:rPr>
              <a:t>대칭키</a:t>
            </a:r>
            <a:r>
              <a:rPr lang="ko-KR" altLang="en-US" sz="6600" i="1" dirty="0" smtClean="0">
                <a:ln>
                  <a:solidFill>
                    <a:schemeClr val="bg1">
                      <a:lumMod val="85000"/>
                    </a:schemeClr>
                  </a:solidFill>
                </a:ln>
                <a:latin typeface="HanS CalliPunch" pitchFamily="2" charset="-127"/>
                <a:ea typeface="HanS CalliPunch" pitchFamily="2" charset="-127"/>
              </a:rPr>
              <a:t> </a:t>
            </a:r>
            <a:r>
              <a:rPr lang="ko-KR" altLang="en-US" sz="6600" i="1" dirty="0" smtClean="0">
                <a:ln>
                  <a:solidFill>
                    <a:schemeClr val="bg1">
                      <a:lumMod val="85000"/>
                    </a:schemeClr>
                  </a:solidFill>
                </a:ln>
                <a:latin typeface="HanS CalliPunch" pitchFamily="2" charset="-127"/>
                <a:ea typeface="HanS CalliPunch" pitchFamily="2" charset="-127"/>
              </a:rPr>
              <a:t>암호화</a:t>
            </a:r>
            <a:endParaRPr lang="en-US" altLang="ko-KR" sz="6600" i="1" dirty="0">
              <a:ln>
                <a:solidFill>
                  <a:schemeClr val="bg1">
                    <a:lumMod val="85000"/>
                  </a:schemeClr>
                </a:solidFill>
              </a:ln>
              <a:latin typeface="HanS CalliPunch" pitchFamily="2" charset="-127"/>
              <a:ea typeface="HanS CalliPunch" pitchFamily="2" charset="-127"/>
            </a:endParaRPr>
          </a:p>
          <a:p>
            <a:r>
              <a:rPr lang="ko-KR" altLang="en-US" sz="6600" i="1" dirty="0" smtClean="0">
                <a:ln>
                  <a:solidFill>
                    <a:schemeClr val="bg1">
                      <a:lumMod val="85000"/>
                    </a:schemeClr>
                  </a:solidFill>
                </a:ln>
                <a:latin typeface="HanS CalliPunch" pitchFamily="2" charset="-127"/>
                <a:ea typeface="HanS CalliPunch" pitchFamily="2" charset="-127"/>
              </a:rPr>
              <a:t>비 </a:t>
            </a:r>
            <a:r>
              <a:rPr lang="ko-KR" altLang="en-US" sz="6600" i="1" dirty="0" err="1" smtClean="0">
                <a:ln>
                  <a:solidFill>
                    <a:schemeClr val="bg1">
                      <a:lumMod val="85000"/>
                    </a:schemeClr>
                  </a:solidFill>
                </a:ln>
                <a:latin typeface="HanS CalliPunch" pitchFamily="2" charset="-127"/>
                <a:ea typeface="HanS CalliPunch" pitchFamily="2" charset="-127"/>
              </a:rPr>
              <a:t>대칭키</a:t>
            </a:r>
            <a:r>
              <a:rPr lang="ko-KR" altLang="en-US" sz="6600" i="1" dirty="0" smtClean="0">
                <a:ln>
                  <a:solidFill>
                    <a:schemeClr val="bg1">
                      <a:lumMod val="85000"/>
                    </a:schemeClr>
                  </a:solidFill>
                </a:ln>
                <a:latin typeface="HanS CalliPunch" pitchFamily="2" charset="-127"/>
                <a:ea typeface="HanS CalliPunch" pitchFamily="2" charset="-127"/>
              </a:rPr>
              <a:t> 암호화</a:t>
            </a:r>
            <a:endParaRPr lang="ko-KR" altLang="en-US" sz="6600" i="1" dirty="0">
              <a:ln>
                <a:solidFill>
                  <a:schemeClr val="bg1">
                    <a:lumMod val="85000"/>
                  </a:schemeClr>
                </a:solidFill>
              </a:ln>
              <a:latin typeface="HanS CalliPunch" pitchFamily="2" charset="-127"/>
              <a:ea typeface="HanS CalliPunch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21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04248" y="5157192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전자 서명</a:t>
            </a:r>
            <a:endParaRPr lang="en-US" altLang="ko-KR" sz="32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9632" y="476672"/>
            <a:ext cx="310533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dobe 고딕 Std B" pitchFamily="34" charset="-127"/>
                <a:ea typeface="Adobe 고딕 Std B" pitchFamily="34" charset="-127"/>
              </a:rPr>
              <a:t>간단한 </a:t>
            </a:r>
            <a:r>
              <a:rPr lang="en-US" altLang="ko-KR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dobe 고딕 Std B" pitchFamily="34" charset="-127"/>
                <a:ea typeface="Adobe 고딕 Std B" pitchFamily="34" charset="-127"/>
              </a:rPr>
              <a:t>PKI </a:t>
            </a:r>
            <a:r>
              <a:rPr lang="ko-KR" altLang="en-US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dobe 고딕 Std B" pitchFamily="34" charset="-127"/>
                <a:ea typeface="Adobe 고딕 Std B" pitchFamily="34" charset="-127"/>
              </a:rPr>
              <a:t>를 구현해 봅시다</a:t>
            </a:r>
            <a:r>
              <a:rPr lang="en-US" altLang="ko-KR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dobe 고딕 Std B" pitchFamily="34" charset="-127"/>
                <a:ea typeface="Adobe 고딕 Std B" pitchFamily="34" charset="-127"/>
              </a:rPr>
              <a:t>.</a:t>
            </a:r>
          </a:p>
          <a:p>
            <a:endParaRPr lang="en-US" altLang="ko-KR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dobe 고딕 Std B" pitchFamily="34" charset="-127"/>
                <a:ea typeface="Adobe 고딕 Std B" pitchFamily="34" charset="-127"/>
              </a:rPr>
              <a:t>P1 = 23, P2 = 51</a:t>
            </a:r>
          </a:p>
          <a:p>
            <a:endParaRPr lang="en-US" altLang="ko-KR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dobe 고딕 Std B" pitchFamily="34" charset="-127"/>
                <a:ea typeface="Adobe 고딕 Std B" pitchFamily="34" charset="-127"/>
              </a:rPr>
              <a:t>N = P1 * P2 = 1173</a:t>
            </a:r>
          </a:p>
          <a:p>
            <a:endParaRPr lang="en-US" altLang="ko-KR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dobe 고딕 Std B" pitchFamily="34" charset="-127"/>
                <a:ea typeface="Adobe 고딕 Std B" pitchFamily="34" charset="-127"/>
              </a:rPr>
              <a:t>q(N) = 1100</a:t>
            </a:r>
            <a:br>
              <a:rPr lang="en-US" altLang="ko-KR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dobe 고딕 Std B" pitchFamily="34" charset="-127"/>
                <a:ea typeface="Adobe 고딕 Std B" pitchFamily="34" charset="-127"/>
              </a:rPr>
            </a:br>
            <a:r>
              <a:rPr lang="en-US" altLang="ko-KR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dobe 고딕 Std B" pitchFamily="34" charset="-127"/>
                <a:ea typeface="Adobe 고딕 Std B" pitchFamily="34" charset="-127"/>
              </a:rPr>
              <a:t/>
            </a:r>
            <a:br>
              <a:rPr lang="en-US" altLang="ko-KR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dobe 고딕 Std B" pitchFamily="34" charset="-127"/>
                <a:ea typeface="Adobe 고딕 Std B" pitchFamily="34" charset="-127"/>
              </a:rPr>
            </a:br>
            <a:r>
              <a:rPr lang="en-US" altLang="ko-KR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dobe 고딕 Std B" pitchFamily="34" charset="-127"/>
                <a:ea typeface="Adobe 고딕 Std B" pitchFamily="34" charset="-127"/>
              </a:rPr>
              <a:t>e = 509</a:t>
            </a:r>
            <a:br>
              <a:rPr lang="en-US" altLang="ko-KR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dobe 고딕 Std B" pitchFamily="34" charset="-127"/>
                <a:ea typeface="Adobe 고딕 Std B" pitchFamily="34" charset="-127"/>
              </a:rPr>
            </a:br>
            <a:r>
              <a:rPr lang="en-US" altLang="ko-KR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dobe 고딕 Std B" pitchFamily="34" charset="-127"/>
                <a:ea typeface="Adobe 고딕 Std B" pitchFamily="34" charset="-127"/>
              </a:rPr>
              <a:t/>
            </a:r>
            <a:br>
              <a:rPr lang="en-US" altLang="ko-KR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dobe 고딕 Std B" pitchFamily="34" charset="-127"/>
                <a:ea typeface="Adobe 고딕 Std B" pitchFamily="34" charset="-127"/>
              </a:rPr>
            </a:br>
            <a:r>
              <a:rPr lang="en-US" altLang="ko-KR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dobe 고딕 Std B" pitchFamily="34" charset="-127"/>
                <a:ea typeface="Adobe 고딕 Std B" pitchFamily="34" charset="-127"/>
              </a:rPr>
              <a:t>(d*e) &amp; q(N) == 1 , d == 389</a:t>
            </a:r>
          </a:p>
          <a:p>
            <a:endParaRPr lang="en-US" altLang="ko-KR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dobe 고딕 Std B" pitchFamily="34" charset="-127"/>
                <a:ea typeface="Adobe 고딕 Std B" pitchFamily="34" charset="-127"/>
              </a:rPr>
              <a:t>p-key : (1173,509)</a:t>
            </a:r>
          </a:p>
          <a:p>
            <a:r>
              <a:rPr lang="en-US" altLang="ko-KR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dobe 고딕 Std B" pitchFamily="34" charset="-127"/>
                <a:ea typeface="Adobe 고딕 Std B" pitchFamily="34" charset="-127"/>
              </a:rPr>
              <a:t>P-key : (1173,389)</a:t>
            </a:r>
          </a:p>
          <a:p>
            <a:endParaRPr lang="en-US" altLang="ko-KR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dobe 고딕 Std B" pitchFamily="34" charset="-127"/>
                <a:ea typeface="Adobe 고딕 Std B" pitchFamily="34" charset="-127"/>
              </a:rPr>
              <a:t>(m^509)^389 % 1173 == m</a:t>
            </a:r>
          </a:p>
        </p:txBody>
      </p:sp>
    </p:spTree>
    <p:extLst>
      <p:ext uri="{BB962C8B-B14F-4D97-AF65-F5344CB8AC3E}">
        <p14:creationId xmlns:p14="http://schemas.microsoft.com/office/powerpoint/2010/main" val="79053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04248" y="5157192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전자 서명</a:t>
            </a:r>
            <a:endParaRPr lang="en-US" altLang="ko-KR" sz="32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1" y="1628800"/>
            <a:ext cx="6668803" cy="19053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6084168" y="2204864"/>
            <a:ext cx="360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755576" y="2492896"/>
            <a:ext cx="40324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66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24128" y="4954557"/>
            <a:ext cx="3052439" cy="755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쩐</a:t>
            </a:r>
            <a:r>
              <a:rPr lang="ko-KR" altLang="en-US" sz="32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이란</a:t>
            </a:r>
            <a:r>
              <a:rPr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 무엇인가</a:t>
            </a:r>
            <a:r>
              <a:rPr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?</a:t>
            </a:r>
            <a:endParaRPr lang="ko-KR" altLang="en-US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74763" y="1268760"/>
            <a:ext cx="61926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'</a:t>
            </a:r>
            <a:r>
              <a:rPr lang="ko-KR" alt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돈</a:t>
            </a:r>
            <a:r>
              <a:rPr lang="en-US" altLang="ko-KR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'</a:t>
            </a:r>
            <a:r>
              <a:rPr lang="ko-KR" alt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을 뜻하는 말로써</a:t>
            </a:r>
            <a:r>
              <a:rPr lang="en-US" altLang="ko-K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,</a:t>
            </a:r>
            <a:br>
              <a:rPr lang="en-US" altLang="ko-K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</a:br>
            <a:r>
              <a:rPr lang="en-US" altLang="ko-K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'</a:t>
            </a:r>
            <a:r>
              <a:rPr lang="ko-KR" alt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동전</a:t>
            </a:r>
            <a:r>
              <a:rPr lang="en-US" altLang="ko-KR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'</a:t>
            </a:r>
            <a:r>
              <a:rPr lang="ko-KR" alt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을 </a:t>
            </a:r>
            <a:r>
              <a:rPr lang="ko-KR" alt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줄여서</a:t>
            </a:r>
            <a:endParaRPr lang="en-US" altLang="ko-KR" sz="5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S CalliPunch" pitchFamily="2" charset="-127"/>
              <a:ea typeface="HanS CalliPunch" pitchFamily="2" charset="-127"/>
            </a:endParaRPr>
          </a:p>
          <a:p>
            <a:r>
              <a:rPr lang="en-US" altLang="ko-K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'</a:t>
            </a:r>
            <a:r>
              <a:rPr lang="ko-KR" altLang="en-US" sz="5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쩐</a:t>
            </a:r>
            <a:r>
              <a:rPr lang="en-US" altLang="ko-KR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'</a:t>
            </a:r>
            <a:r>
              <a:rPr lang="ko-KR" alt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이라고 만들었다</a:t>
            </a:r>
            <a:r>
              <a:rPr lang="en-US" altLang="ko-KR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.</a:t>
            </a:r>
            <a:endParaRPr lang="ko-KR" altLang="en-U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S CalliPunch" pitchFamily="2" charset="-127"/>
              <a:ea typeface="HanS CalliPunch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00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80290" y="2071188"/>
            <a:ext cx="1981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결 </a:t>
            </a:r>
            <a:r>
              <a:rPr lang="ko-KR" altLang="en-US" sz="72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론</a:t>
            </a:r>
            <a:endParaRPr lang="en-US" altLang="ko-KR" sz="72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3066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96336" y="5013176"/>
            <a:ext cx="1183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결 </a:t>
            </a:r>
            <a:r>
              <a:rPr lang="ko-KR" altLang="en-US" sz="40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론</a:t>
            </a:r>
            <a:endParaRPr lang="en-US" altLang="ko-KR" sz="40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2262" y="863085"/>
            <a:ext cx="841768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 </a:t>
            </a:r>
            <a:r>
              <a:rPr lang="ko-KR" altLang="en-US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보안</a:t>
            </a:r>
            <a:r>
              <a:rPr lang="ko-KR" altLang="en-US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은 언제나 </a:t>
            </a:r>
            <a:r>
              <a:rPr lang="ko-KR" altLang="en-US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법</a:t>
            </a:r>
            <a:r>
              <a:rPr lang="ko-KR" altLang="en-US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과 연결되어 있다</a:t>
            </a:r>
            <a:r>
              <a:rPr lang="en-US" altLang="ko-KR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.</a:t>
            </a:r>
          </a:p>
          <a:p>
            <a:pPr marL="342900" indent="-342900">
              <a:buAutoNum type="arabicParenR"/>
            </a:pPr>
            <a:endParaRPr lang="en-US" altLang="ko-KR" sz="4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  <a:p>
            <a:pPr marL="342900" indent="-342900">
              <a:buAutoNum type="arabicParenR"/>
            </a:pPr>
            <a:r>
              <a:rPr lang="ko-KR" altLang="en-US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 </a:t>
            </a:r>
            <a:r>
              <a:rPr lang="ko-KR" altLang="en-US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보안</a:t>
            </a:r>
            <a:r>
              <a:rPr lang="ko-KR" altLang="en-US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은 언제나 </a:t>
            </a:r>
            <a:r>
              <a:rPr lang="ko-KR" altLang="en-US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돈</a:t>
            </a:r>
            <a:r>
              <a:rPr lang="ko-KR" altLang="en-US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과 연결되어 있다</a:t>
            </a:r>
            <a:r>
              <a:rPr lang="en-US" altLang="ko-KR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.</a:t>
            </a:r>
          </a:p>
          <a:p>
            <a:pPr marL="342900" indent="-342900">
              <a:buAutoNum type="arabicParenR"/>
            </a:pPr>
            <a:endParaRPr lang="en-US" altLang="ko-KR" sz="4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  <a:p>
            <a:pPr marL="342900" indent="-342900">
              <a:buAutoNum type="arabicParenR"/>
            </a:pPr>
            <a:r>
              <a:rPr lang="ko-KR" altLang="en-US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 </a:t>
            </a:r>
            <a:r>
              <a:rPr lang="ko-KR" altLang="en-US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보안</a:t>
            </a:r>
            <a:r>
              <a:rPr lang="ko-KR" altLang="en-US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은 언제나 </a:t>
            </a:r>
            <a:r>
              <a:rPr lang="ko-KR" altLang="en-US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사람</a:t>
            </a:r>
            <a:r>
              <a:rPr lang="ko-KR" altLang="en-US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과 연결되어 있다</a:t>
            </a:r>
            <a:r>
              <a:rPr lang="en-US" altLang="ko-KR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8728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96336" y="5013176"/>
            <a:ext cx="1183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결 </a:t>
            </a:r>
            <a:r>
              <a:rPr lang="ko-KR" altLang="en-US" sz="40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론</a:t>
            </a:r>
            <a:endParaRPr lang="en-US" altLang="ko-KR" sz="40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</p:txBody>
      </p:sp>
      <p:pic>
        <p:nvPicPr>
          <p:cNvPr id="4098" name="Picture 2" descr="http://cfile5.uf.tistory.com/image/114F9B474F72E48316026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246" y="1412776"/>
            <a:ext cx="3572172" cy="26791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8436" y="1321179"/>
            <a:ext cx="366158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여러분이 보안공부를 한다는 것은</a:t>
            </a:r>
            <a:endParaRPr lang="en-US" altLang="ko-KR" dirty="0" smtClean="0">
              <a:latin typeface="Adobe 고딕 Std B" pitchFamily="34" charset="-127"/>
              <a:ea typeface="Adobe 고딕 Std B" pitchFamily="34" charset="-127"/>
            </a:endParaRPr>
          </a:p>
          <a:p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지식을 배우는 것이 아니라</a:t>
            </a:r>
            <a:endParaRPr lang="en-US" altLang="ko-KR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지혜를 배우는 것입니다</a:t>
            </a: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.</a:t>
            </a:r>
          </a:p>
          <a:p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컴퓨터를 아는 것이 아니라</a:t>
            </a:r>
            <a:endParaRPr lang="en-US" altLang="ko-KR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사람을 아는 것입니다</a:t>
            </a: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7295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46217" y="2064294"/>
            <a:ext cx="50497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질 문 시 간</a:t>
            </a:r>
            <a:endParaRPr lang="en-US" altLang="ko-KR" sz="72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968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24128" y="4954557"/>
            <a:ext cx="3052439" cy="755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쩐</a:t>
            </a:r>
            <a:r>
              <a:rPr lang="ko-KR" altLang="en-US" sz="32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이란</a:t>
            </a:r>
            <a:r>
              <a:rPr lang="ko-KR" alt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 무엇인가</a:t>
            </a:r>
            <a:r>
              <a:rPr lang="en-US" altLang="ko-KR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?</a:t>
            </a:r>
            <a:endParaRPr lang="ko-KR" altLang="en-US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74763" y="980728"/>
            <a:ext cx="61926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쩐</a:t>
            </a:r>
            <a:r>
              <a:rPr lang="ko-KR" altLang="en-US" sz="5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이란</a:t>
            </a:r>
            <a:endParaRPr lang="en-US" altLang="ko-KR" sz="5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S CalliPunch" pitchFamily="2" charset="-127"/>
              <a:ea typeface="HanS CalliPunch" pitchFamily="2" charset="-127"/>
            </a:endParaRPr>
          </a:p>
          <a:p>
            <a:r>
              <a:rPr lang="en-US" altLang="ko-KR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	</a:t>
            </a:r>
            <a:r>
              <a:rPr lang="ko-KR" alt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은행에서 일어나는</a:t>
            </a:r>
            <a:endParaRPr lang="en-US" altLang="ko-KR" sz="5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S CalliPunch" pitchFamily="2" charset="-127"/>
              <a:ea typeface="HanS CalliPunch" pitchFamily="2" charset="-127"/>
            </a:endParaRPr>
          </a:p>
          <a:p>
            <a:r>
              <a:rPr lang="en-US" altLang="ko-KR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	</a:t>
            </a:r>
            <a:r>
              <a:rPr lang="ko-KR" alt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모든 </a:t>
            </a:r>
            <a:r>
              <a:rPr lang="en-US" altLang="ko-K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‘</a:t>
            </a:r>
            <a:r>
              <a:rPr lang="ko-KR" alt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금융업무</a:t>
            </a:r>
            <a:r>
              <a:rPr lang="en-US" altLang="ko-K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’</a:t>
            </a:r>
            <a:r>
              <a:rPr lang="ko-KR" alt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를</a:t>
            </a:r>
            <a:endParaRPr lang="en-US" altLang="ko-KR" sz="5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S CalliPunch" pitchFamily="2" charset="-127"/>
              <a:ea typeface="HanS CalliPunch" pitchFamily="2" charset="-127"/>
            </a:endParaRPr>
          </a:p>
          <a:p>
            <a:r>
              <a:rPr lang="en-US" altLang="ko-KR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	</a:t>
            </a:r>
            <a:r>
              <a:rPr lang="ko-KR" alt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칭할 예정이다</a:t>
            </a:r>
            <a:r>
              <a:rPr lang="en-US" altLang="ko-K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S CalliPunch" pitchFamily="2" charset="-127"/>
                <a:ea typeface="HanS CalliPunch" pitchFamily="2" charset="-127"/>
              </a:rPr>
              <a:t>.</a:t>
            </a:r>
            <a:endParaRPr lang="ko-KR" altLang="en-U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S CalliPunch" pitchFamily="2" charset="-127"/>
              <a:ea typeface="HanS CalliPunch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76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07045" y="2084655"/>
            <a:ext cx="68900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이번 세미나의 키워드</a:t>
            </a:r>
            <a:endParaRPr lang="ko-KR" altLang="en-US" sz="7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64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0112" y="5085184"/>
            <a:ext cx="3163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이번 세미나의 키워드</a:t>
            </a:r>
            <a:endParaRPr lang="ko-KR" altLang="en-US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7600" y="795476"/>
            <a:ext cx="232634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전자 문서</a:t>
            </a:r>
            <a:endParaRPr lang="en-US" altLang="ko-KR" sz="2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전자 화폐</a:t>
            </a:r>
            <a:endParaRPr lang="en-US" altLang="ko-KR" sz="2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거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래</a:t>
            </a:r>
            <a:endParaRPr lang="en-US" altLang="ko-KR" sz="2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금융 실명제</a:t>
            </a:r>
            <a:endParaRPr lang="en-US" altLang="ko-KR" sz="2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공인 인증서</a:t>
            </a:r>
            <a:endParaRPr lang="en-US" altLang="ko-KR" sz="2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전자상거래 보안법</a:t>
            </a:r>
            <a:endParaRPr lang="en-US" altLang="ko-KR" sz="2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전자 서명</a:t>
            </a:r>
            <a:endParaRPr lang="en-US" altLang="ko-KR" sz="2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FIN-Tech</a:t>
            </a:r>
          </a:p>
          <a:p>
            <a:pPr algn="r">
              <a:lnSpc>
                <a:spcPct val="150000"/>
              </a:lnSpc>
            </a:pPr>
            <a:r>
              <a:rPr lang="ko-KR" altLang="en-US" sz="2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금융보안원</a:t>
            </a:r>
            <a:endParaRPr lang="en-US" altLang="ko-KR" sz="2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026" name="Picture 2" descr="http://www.dwcs.org/xe/files/attach/images/98/856/025/3_rotus__kswhpaw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324" y="1215802"/>
            <a:ext cx="4434826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62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89035" y="1556792"/>
            <a:ext cx="71641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전자 </a:t>
            </a:r>
            <a:r>
              <a:rPr lang="ko-KR" altLang="en-US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금융거래와</a:t>
            </a:r>
            <a:endParaRPr lang="en-US" altLang="ko-KR" sz="72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  <a:p>
            <a:r>
              <a:rPr lang="en-US" altLang="ko-KR" sz="7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	</a:t>
            </a:r>
            <a:r>
              <a:rPr lang="en-US" altLang="ko-KR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		</a:t>
            </a:r>
            <a:r>
              <a:rPr lang="ko-KR" altLang="en-US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관련된 </a:t>
            </a:r>
            <a:r>
              <a:rPr lang="ko-KR" altLang="en-US" sz="7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법들</a:t>
            </a:r>
          </a:p>
        </p:txBody>
      </p:sp>
    </p:spTree>
    <p:extLst>
      <p:ext uri="{BB962C8B-B14F-4D97-AF65-F5344CB8AC3E}">
        <p14:creationId xmlns:p14="http://schemas.microsoft.com/office/powerpoint/2010/main" val="111788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45105" y="4869160"/>
            <a:ext cx="2903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전자 </a:t>
            </a:r>
            <a:r>
              <a:rPr lang="ko-KR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금</a:t>
            </a:r>
            <a:r>
              <a:rPr lang="ko-KR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융</a:t>
            </a:r>
            <a:r>
              <a:rPr lang="ko-KR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거래와</a:t>
            </a:r>
            <a:endParaRPr lang="en-US" altLang="ko-KR" sz="2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  <a:p>
            <a:r>
              <a:rPr lang="en-US" altLang="ko-KR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	 </a:t>
            </a:r>
            <a:r>
              <a:rPr lang="en-US" altLang="ko-KR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 </a:t>
            </a:r>
            <a:r>
              <a:rPr lang="ko-KR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관련된 </a:t>
            </a:r>
            <a:r>
              <a:rPr lang="ko-KR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법들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94393" y="4475212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전자 문서와 전자 거래 기본법</a:t>
            </a:r>
            <a:endParaRPr lang="ko-KR" altLang="en-US" dirty="0"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3074" name="Picture 2" descr="http://beautynury.com/data/editor/y6VxjsWRqfD5lBKODQpzo7qZ2di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129" y="241547"/>
            <a:ext cx="5707956" cy="416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98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2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45105" y="4869160"/>
            <a:ext cx="2903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전자 </a:t>
            </a:r>
            <a:r>
              <a:rPr lang="ko-KR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금융거래와</a:t>
            </a:r>
            <a:endParaRPr lang="en-US" altLang="ko-KR" sz="2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anS CalliPunch" pitchFamily="2" charset="-127"/>
              <a:ea typeface="HanS CalliPunch" pitchFamily="2" charset="-127"/>
            </a:endParaRPr>
          </a:p>
          <a:p>
            <a:r>
              <a:rPr lang="en-US" altLang="ko-KR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	 </a:t>
            </a:r>
            <a:r>
              <a:rPr lang="en-US" altLang="ko-KR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 </a:t>
            </a:r>
            <a:r>
              <a:rPr lang="ko-KR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관련된 </a:t>
            </a:r>
            <a:r>
              <a:rPr lang="ko-KR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anS CalliPunch" pitchFamily="2" charset="-127"/>
                <a:ea typeface="HanS CalliPunch" pitchFamily="2" charset="-127"/>
              </a:rPr>
              <a:t>법들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29985" y="4475212"/>
            <a:ext cx="188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전자 금융거래법</a:t>
            </a:r>
            <a:endParaRPr lang="ko-KR" altLang="en-US" dirty="0"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1026" name="Picture 2" descr="http://cfile227.uf.daum.net/image/2329DB4756B576E31C93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24" y="329233"/>
            <a:ext cx="7102366" cy="399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15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</TotalTime>
  <Words>277</Words>
  <Application>Microsoft Office PowerPoint</Application>
  <PresentationFormat>화면 슬라이드 쇼(4:3)</PresentationFormat>
  <Paragraphs>125</Paragraphs>
  <Slides>33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어둠의 쩐 설</dc:title>
  <dc:creator>Microsoft Corporation</dc:creator>
  <cp:lastModifiedBy>Wisel3eaR</cp:lastModifiedBy>
  <cp:revision>40</cp:revision>
  <dcterms:created xsi:type="dcterms:W3CDTF">2006-10-05T04:04:58Z</dcterms:created>
  <dcterms:modified xsi:type="dcterms:W3CDTF">2016-04-27T08:52:24Z</dcterms:modified>
</cp:coreProperties>
</file>